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6" r:id="rId4"/>
    <p:sldId id="277" r:id="rId5"/>
    <p:sldId id="261" r:id="rId6"/>
    <p:sldId id="275" r:id="rId7"/>
    <p:sldId id="273" r:id="rId8"/>
    <p:sldId id="272" r:id="rId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6862"/>
  </p:normalViewPr>
  <p:slideViewPr>
    <p:cSldViewPr snapToGrid="0" snapToObjects="1">
      <p:cViewPr varScale="1">
        <p:scale>
          <a:sx n="95" d="100"/>
          <a:sy n="95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D4FC8-7590-F243-9FA8-CE233A6AB9D4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42FB5-3946-7842-9D8F-C0938A42003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9220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контекст:</a:t>
            </a:r>
          </a:p>
          <a:p>
            <a:pPr marL="171450" indent="-171450">
              <a:buFontTx/>
              <a:buChar char="-"/>
            </a:pPr>
            <a:r>
              <a:rPr lang="ru-RU" dirty="0"/>
              <a:t>Кол-во частных инвесторов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2021 год увеличилось почти вдвое и составило примерно 17 млн, или более 10% населения России (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Мосбиржа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доступ к американскому рынку, крупнейшему в мире</a:t>
            </a: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Много акций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Много новостей 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Много </a:t>
            </a:r>
            <a:r>
              <a:rPr lang="ru-RU" dirty="0" err="1"/>
              <a:t>инвест</a:t>
            </a:r>
            <a:r>
              <a:rPr lang="ru-RU" dirty="0"/>
              <a:t> домов и рекомендаций</a:t>
            </a:r>
          </a:p>
          <a:p>
            <a:pPr marL="171450" indent="-171450">
              <a:buFontTx/>
              <a:buChar char="-"/>
            </a:pPr>
            <a:r>
              <a:rPr lang="ru-RU" dirty="0"/>
              <a:t>Мы создали инструмент, который позволяет объединить эту информацию и делать прогноз цен на ее основе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2FB5-3946-7842-9D8F-C0938A42003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186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2FB5-3946-7842-9D8F-C0938A42003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21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Цены акций были нормализованы для возможности сравнения и агрегации. </a:t>
            </a:r>
          </a:p>
          <a:p>
            <a:r>
              <a:rPr lang="ru-RU" dirty="0"/>
              <a:t>Данные цифры – примерно соответствуют процентам изменения (но выше примерно в 1,5-2 раза).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2FB5-3946-7842-9D8F-C0938A42003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7152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1B6A-D2DB-5F4D-9744-21078F39C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9B215-0748-9C4B-BD27-408343B06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AA90-EC6D-0249-A5AB-0C58F19D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83142-A02F-3949-800F-AE40CB7D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4091-43EB-4D49-A675-F2FBAB63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942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BEFD-EF4B-EE4D-AFDE-FA510F13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6A232-DC5E-164F-99A4-E409142F5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1A3C3-6F58-014F-94A5-E4EC421A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8C98-A720-B54E-9566-3A1623084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7BD4-48CD-D04F-A274-56D3B173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774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4285F-6F38-2C42-89C7-F46CE1A23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D8EC-731B-F545-941A-1D7BE164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AE12-CED8-3C4C-8A04-E9BA78749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EC5F-8C37-434E-8F37-6E1EF1F2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E08DB-A04A-C040-AF64-9ED4A00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63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6134-3C1C-6D4E-9472-F30565C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78BAA-938B-314D-8701-57098866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20C2-A31F-444E-9215-18D10AD3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D269-2EB0-504D-9C01-A4FEAFAD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39A0D-444F-A345-BB0E-07BF5164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733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7061-5875-4D40-B199-736445AE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7DFF5-0550-FF41-B5FD-80922728B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B85B8-A5E2-8840-BAC1-5E1ECCDC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18E64-F4F0-1E40-9D24-8A76A59D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3AC11-B676-4443-9E8A-45D0E701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535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2EE2-A1A6-194C-A54F-4683504D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6DF-A4A2-1F43-B6E1-05235FF0F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D7B76-BB94-E74E-8BE4-65ABD185B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E608-F572-6E48-A0CB-0C6281F8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95D50-34E4-DC40-B6DF-A38BDFF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C72BD-B35B-9349-813C-4E71EAF0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9361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2921-92B0-8D49-B7C5-FAFBF4F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B4206-FF97-C542-AA5F-21165B119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4F027-A4EC-1548-8FD7-8FFA84487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30A75-FD74-2645-BEC6-4DD898578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C42FC-E92E-9A47-A496-EC4FDF496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D43C4-726D-B548-92D9-BB90F1B9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6EEED-4769-B64D-A119-02F7785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65FA3-57DD-4E42-BC9E-3E77E162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1388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3136-00F7-784E-AA33-DFB46517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13D45-653D-F743-A0F6-845AE1CE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BB85D-4B3E-004B-B8B5-782E26AF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43725-E53F-2E4F-AC71-734C7B2B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674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13F1C-3EC4-3A42-A85B-7460EB5C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00BFF-A177-4A4E-BB96-127B1872E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3E78-56AE-5648-82F4-FA5B2E55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074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4E59-53A6-A343-BDEB-1638A88B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2D5ED-A5E4-424E-AB03-6D81ED6E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36D47-C992-CC41-8BA7-62A262B7E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8DFF1-FF08-4149-A170-1B52D1BC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9E83A-6608-E54E-976A-E783DA8E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2DC2B-7864-0842-B246-6CD97E3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735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624-8D22-254E-A1DF-3E840C01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5DB93-0C33-634D-8C1F-AD6D93289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5F91C-8BEF-8F4E-8864-258230CD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406F4-C96F-C14B-A771-5F15E88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2134F-709C-684F-BE34-E625C31C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C5720-39DA-804A-A741-7A013D48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8413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3A1B8-60A1-3144-9A4E-9C140364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A61E7-0437-4942-8E2A-EF78F24B9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8714-EB36-0C41-B104-4ACDF45AC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7DDD3-1907-3F46-901E-57CBD90E2D9C}" type="datetimeFigureOut">
              <a:rPr lang="en-RU" smtClean="0"/>
              <a:t>05.03.2022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B07D3-43D0-D34F-8F14-1A6F028AD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2B0FF-95C6-0C43-A4D3-E3CC4EFB8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CA83C-CC24-C346-AF25-70C735A2E9F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3927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F51D-4368-AD4C-9944-87241E581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308" y="1538915"/>
            <a:ext cx="9144000" cy="1012575"/>
          </a:xfrm>
        </p:spPr>
        <p:txBody>
          <a:bodyPr/>
          <a:lstStyle/>
          <a:p>
            <a:r>
              <a:rPr lang="en-RU" dirty="0">
                <a:latin typeface="Arial Rounded MT Bold" panose="020F0704030504030204" pitchFamily="34" charset="77"/>
              </a:rPr>
              <a:t>STradAI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7A86-7459-7C48-98E4-05F1DEABD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443" y="2534095"/>
            <a:ext cx="9144000" cy="702205"/>
          </a:xfrm>
        </p:spPr>
        <p:txBody>
          <a:bodyPr/>
          <a:lstStyle/>
          <a:p>
            <a:r>
              <a:rPr lang="en-RU" dirty="0"/>
              <a:t>Super Trading AI</a:t>
            </a:r>
          </a:p>
        </p:txBody>
      </p:sp>
      <p:pic>
        <p:nvPicPr>
          <p:cNvPr id="6" name="Picture 4" descr="How to use basic machine learning models for Stock market prediction? | by  Palash Shinde | Medium">
            <a:extLst>
              <a:ext uri="{FF2B5EF4-FFF2-40B4-BE49-F238E27FC236}">
                <a16:creationId xmlns:a16="http://schemas.microsoft.com/office/drawing/2014/main" id="{6F400697-3340-6849-8E20-9EEC7854D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64"/>
          <a:stretch/>
        </p:blipFill>
        <p:spPr bwMode="auto">
          <a:xfrm>
            <a:off x="0" y="3583600"/>
            <a:ext cx="12192000" cy="36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9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C4C5-CE10-0146-92A6-AE84BC6D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674"/>
            <a:ext cx="10515600" cy="905377"/>
          </a:xfrm>
        </p:spPr>
        <p:txBody>
          <a:bodyPr/>
          <a:lstStyle/>
          <a:p>
            <a:r>
              <a:rPr lang="ru-RU" dirty="0"/>
              <a:t>Задача проекта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0FB7-0054-5A47-A685-9C63B453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279" y="2416199"/>
            <a:ext cx="9848850" cy="1266378"/>
          </a:xfrm>
        </p:spPr>
        <p:txBody>
          <a:bodyPr>
            <a:normAutofit fontScale="92500" lnSpcReduction="20000"/>
          </a:bodyPr>
          <a:lstStyle/>
          <a:p>
            <a:r>
              <a:rPr lang="ru-RU" sz="3200" b="1" dirty="0"/>
              <a:t>Агрегировать информацию о финансовых новостях</a:t>
            </a:r>
          </a:p>
          <a:p>
            <a:r>
              <a:rPr lang="ru-RU" sz="3200" b="1" dirty="0"/>
              <a:t>Предсказывать цену акций на основе исторической информации</a:t>
            </a:r>
          </a:p>
        </p:txBody>
      </p:sp>
      <p:pic>
        <p:nvPicPr>
          <p:cNvPr id="14344" name="Picture 8" descr="Clause 6.2 of ISO 27001 Information Security Management Standard">
            <a:extLst>
              <a:ext uri="{FF2B5EF4-FFF2-40B4-BE49-F238E27FC236}">
                <a16:creationId xmlns:a16="http://schemas.microsoft.com/office/drawing/2014/main" id="{088FCEDC-26E0-0A40-8629-6EAB2209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34" y="2397493"/>
            <a:ext cx="1216112" cy="12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53B4CC-B3FB-BB4F-B2FD-0B5A77B2D03D}"/>
              </a:ext>
            </a:extLst>
          </p:cNvPr>
          <p:cNvGrpSpPr/>
          <p:nvPr/>
        </p:nvGrpSpPr>
        <p:grpSpPr>
          <a:xfrm>
            <a:off x="3741927" y="4704734"/>
            <a:ext cx="1557554" cy="1739021"/>
            <a:chOff x="1672357" y="3509316"/>
            <a:chExt cx="2073104" cy="231463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3046EEE-ABD1-F342-BFDC-E9997AFD2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66589" y="4574770"/>
              <a:ext cx="1884640" cy="77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Nasdaq Logo | Alphabet, Letter N | Logos &amp;amp; Types">
              <a:extLst>
                <a:ext uri="{FF2B5EF4-FFF2-40B4-BE49-F238E27FC236}">
                  <a16:creationId xmlns:a16="http://schemas.microsoft.com/office/drawing/2014/main" id="{AF63EAEB-3BB9-9D4C-BA5C-02B029966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375" b="6189"/>
            <a:stretch/>
          </p:blipFill>
          <p:spPr bwMode="auto">
            <a:xfrm>
              <a:off x="1994914" y="3509316"/>
              <a:ext cx="1430524" cy="118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686938-FEDF-4245-8B2E-227B44DA8635}"/>
                </a:ext>
              </a:extLst>
            </p:cNvPr>
            <p:cNvSpPr txBox="1"/>
            <p:nvPr/>
          </p:nvSpPr>
          <p:spPr>
            <a:xfrm>
              <a:off x="1672357" y="5414301"/>
              <a:ext cx="2073104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RU" sz="1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C11405-AE3D-9345-B874-B5847D906D0C}"/>
              </a:ext>
            </a:extLst>
          </p:cNvPr>
          <p:cNvSpPr txBox="1"/>
          <p:nvPr/>
        </p:nvSpPr>
        <p:spPr>
          <a:xfrm>
            <a:off x="2143690" y="1387950"/>
            <a:ext cx="10048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b="1" dirty="0"/>
              <a:t>17 млн частных инвесторов на начало 2022 года</a:t>
            </a:r>
            <a:endParaRPr lang="en-RU" sz="3000" dirty="0"/>
          </a:p>
        </p:txBody>
      </p:sp>
      <p:pic>
        <p:nvPicPr>
          <p:cNvPr id="21" name="Picture 4" descr="NVIDIA : 1,200+ Interns From Around the World Join NVIDIA&amp;#39;s Green Team |  Finnhub">
            <a:extLst>
              <a:ext uri="{FF2B5EF4-FFF2-40B4-BE49-F238E27FC236}">
                <a16:creationId xmlns:a16="http://schemas.microsoft.com/office/drawing/2014/main" id="{9CD5E241-4326-3F42-B258-2B4FD2253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48" t="26592" r="14088" b="27966"/>
          <a:stretch/>
        </p:blipFill>
        <p:spPr bwMode="auto">
          <a:xfrm>
            <a:off x="7054698" y="5433356"/>
            <a:ext cx="1370381" cy="4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Yahoo! Finance market data download with python">
            <a:extLst>
              <a:ext uri="{FF2B5EF4-FFF2-40B4-BE49-F238E27FC236}">
                <a16:creationId xmlns:a16="http://schemas.microsoft.com/office/drawing/2014/main" id="{4CF63110-9806-F547-9F20-C1AB091C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7845" y="4738720"/>
            <a:ext cx="1108186" cy="5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963E29-DE62-1446-92E7-106419B5E755}"/>
              </a:ext>
            </a:extLst>
          </p:cNvPr>
          <p:cNvSpPr txBox="1"/>
          <p:nvPr/>
        </p:nvSpPr>
        <p:spPr>
          <a:xfrm>
            <a:off x="6590962" y="4276207"/>
            <a:ext cx="229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Источники данных</a:t>
            </a:r>
            <a:endParaRPr lang="en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2BD0EB-DEBD-AE45-9454-133EE646B5D8}"/>
              </a:ext>
            </a:extLst>
          </p:cNvPr>
          <p:cNvSpPr txBox="1"/>
          <p:nvPr/>
        </p:nvSpPr>
        <p:spPr>
          <a:xfrm>
            <a:off x="3121795" y="4281247"/>
            <a:ext cx="2797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Акции из</a:t>
            </a:r>
            <a:r>
              <a:rPr lang="en-RU" sz="1600" dirty="0"/>
              <a:t> Nasdaq100</a:t>
            </a:r>
          </a:p>
        </p:txBody>
      </p:sp>
    </p:spTree>
    <p:extLst>
      <p:ext uri="{BB962C8B-B14F-4D97-AF65-F5344CB8AC3E}">
        <p14:creationId xmlns:p14="http://schemas.microsoft.com/office/powerpoint/2010/main" val="170955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66B7-2BBD-DB4A-8798-19025801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242"/>
            <a:ext cx="9124162" cy="922845"/>
          </a:xfrm>
        </p:spPr>
        <p:txBody>
          <a:bodyPr>
            <a:normAutofit/>
          </a:bodyPr>
          <a:lstStyle/>
          <a:p>
            <a:r>
              <a:rPr lang="ru-RU" dirty="0"/>
              <a:t>Как это работает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1CBC6-6810-CD46-8084-A848BE2A11B2}"/>
              </a:ext>
            </a:extLst>
          </p:cNvPr>
          <p:cNvSpPr txBox="1"/>
          <p:nvPr/>
        </p:nvSpPr>
        <p:spPr>
          <a:xfrm>
            <a:off x="1137478" y="1257767"/>
            <a:ext cx="23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Архитектура модели</a:t>
            </a:r>
            <a:endParaRPr lang="en-RU" b="1" u="sng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E7CF9C-7FAA-384C-92E8-F3D6566E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16" y="2594265"/>
            <a:ext cx="1416314" cy="11487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E280EDA-3739-B449-8757-80B9CEAE2E8A}"/>
              </a:ext>
            </a:extLst>
          </p:cNvPr>
          <p:cNvSpPr/>
          <p:nvPr/>
        </p:nvSpPr>
        <p:spPr>
          <a:xfrm>
            <a:off x="9794462" y="3407674"/>
            <a:ext cx="1135794" cy="10081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Цена акции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2823D-9E50-1C41-8AD2-59716336C7E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524230" y="3154539"/>
            <a:ext cx="1423618" cy="1407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3C39F9-1BF6-0E43-831E-A53D4D49E43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464059" y="4174761"/>
            <a:ext cx="3644244" cy="120829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BDD494-CD8A-4B40-ACB4-EE75B6BACBD2}"/>
              </a:ext>
            </a:extLst>
          </p:cNvPr>
          <p:cNvCxnSpPr>
            <a:cxnSpLocks/>
          </p:cNvCxnSpPr>
          <p:nvPr/>
        </p:nvCxnSpPr>
        <p:spPr>
          <a:xfrm>
            <a:off x="5905270" y="3154539"/>
            <a:ext cx="1203034" cy="7173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C2BD2D-C194-5946-AAC5-87F67170E7AE}"/>
              </a:ext>
            </a:extLst>
          </p:cNvPr>
          <p:cNvCxnSpPr>
            <a:cxnSpLocks/>
          </p:cNvCxnSpPr>
          <p:nvPr/>
        </p:nvCxnSpPr>
        <p:spPr>
          <a:xfrm>
            <a:off x="9193128" y="3911736"/>
            <a:ext cx="442864" cy="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91E9286-6C3B-6342-BE59-A27CB24AFE4C}"/>
              </a:ext>
            </a:extLst>
          </p:cNvPr>
          <p:cNvGrpSpPr/>
          <p:nvPr/>
        </p:nvGrpSpPr>
        <p:grpSpPr>
          <a:xfrm>
            <a:off x="4415282" y="2659577"/>
            <a:ext cx="1146220" cy="910192"/>
            <a:chOff x="4867626" y="2170485"/>
            <a:chExt cx="1260842" cy="8217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B9FB1F-D8CC-E847-A3AE-472F00B1E6B5}"/>
                </a:ext>
              </a:extLst>
            </p:cNvPr>
            <p:cNvSpPr txBox="1"/>
            <p:nvPr/>
          </p:nvSpPr>
          <p:spPr>
            <a:xfrm>
              <a:off x="4867626" y="2170485"/>
              <a:ext cx="1260842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b="1" dirty="0"/>
                <a:t>RoBERTa</a:t>
              </a:r>
            </a:p>
          </p:txBody>
        </p:sp>
        <p:pic>
          <p:nvPicPr>
            <p:cNvPr id="48" name="Picture 20" descr="RoBERTa">
              <a:extLst>
                <a:ext uri="{FF2B5EF4-FFF2-40B4-BE49-F238E27FC236}">
                  <a16:creationId xmlns:a16="http://schemas.microsoft.com/office/drawing/2014/main" id="{61BB2088-882A-2F4E-8790-F25CA137B5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59854" y="2578045"/>
              <a:ext cx="1059608" cy="414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2" descr="How To Read Candlestick Charts - Warrior Trading">
            <a:extLst>
              <a:ext uri="{FF2B5EF4-FFF2-40B4-BE49-F238E27FC236}">
                <a16:creationId xmlns:a16="http://schemas.microsoft.com/office/drawing/2014/main" id="{BC921463-38CA-694E-9500-7DFBF5B36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94" b="4161"/>
          <a:stretch/>
        </p:blipFill>
        <p:spPr bwMode="auto">
          <a:xfrm>
            <a:off x="1200333" y="4741873"/>
            <a:ext cx="2263726" cy="12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lstm inpute gate, forget gate and output gate">
            <a:extLst>
              <a:ext uri="{FF2B5EF4-FFF2-40B4-BE49-F238E27FC236}">
                <a16:creationId xmlns:a16="http://schemas.microsoft.com/office/drawing/2014/main" id="{42E7E748-C40A-314B-87E6-FD03C72B5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3819" y="3224835"/>
            <a:ext cx="1889195" cy="14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3278E2-1FEB-B649-91B7-37C85FE1896B}"/>
              </a:ext>
            </a:extLst>
          </p:cNvPr>
          <p:cNvSpPr txBox="1"/>
          <p:nvPr/>
        </p:nvSpPr>
        <p:spPr>
          <a:xfrm>
            <a:off x="7645307" y="2784743"/>
            <a:ext cx="1146220" cy="4949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RU" b="1" dirty="0"/>
              <a:t>LSTM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568F98-039F-F246-80E2-1F1A25EFA883}"/>
              </a:ext>
            </a:extLst>
          </p:cNvPr>
          <p:cNvSpPr txBox="1"/>
          <p:nvPr/>
        </p:nvSpPr>
        <p:spPr>
          <a:xfrm>
            <a:off x="978421" y="4135786"/>
            <a:ext cx="35019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Дневные котировки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104811-9CD1-0F42-BFD4-7296986E1E08}"/>
              </a:ext>
            </a:extLst>
          </p:cNvPr>
          <p:cNvSpPr txBox="1"/>
          <p:nvPr/>
        </p:nvSpPr>
        <p:spPr>
          <a:xfrm>
            <a:off x="1036900" y="2041715"/>
            <a:ext cx="35758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Новости по акциям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4384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144B-A7FB-8F46-8091-007BF852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обрабатываются новости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24C9D-8AD7-C845-B7DE-67CAA9E48236}"/>
              </a:ext>
            </a:extLst>
          </p:cNvPr>
          <p:cNvSpPr/>
          <p:nvPr/>
        </p:nvSpPr>
        <p:spPr>
          <a:xfrm>
            <a:off x="5384799" y="1845121"/>
            <a:ext cx="6255657" cy="8232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«</a:t>
            </a:r>
            <a:r>
              <a:rPr lang="en-GB" sz="1400" dirty="0"/>
              <a:t>2021 Tesla Model S Features New U-Shaped Steering Wheel, </a:t>
            </a:r>
            <a:r>
              <a:rPr lang="en-GB" sz="1400" dirty="0" err="1"/>
              <a:t>Infortainment</a:t>
            </a:r>
            <a:r>
              <a:rPr lang="en-GB" sz="1400" dirty="0"/>
              <a:t>, and MORE!. The steering wheel, has its own name, Yoke, and it would be one of the craziest thing in this model.</a:t>
            </a:r>
            <a:r>
              <a:rPr lang="ru-RU" sz="1400" dirty="0"/>
              <a:t>»</a:t>
            </a:r>
            <a:endParaRPr lang="en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297A1-6C8F-A74B-A47C-12511EE237D1}"/>
              </a:ext>
            </a:extLst>
          </p:cNvPr>
          <p:cNvSpPr txBox="1"/>
          <p:nvPr/>
        </p:nvSpPr>
        <p:spPr>
          <a:xfrm>
            <a:off x="731295" y="1852671"/>
            <a:ext cx="4377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1. </a:t>
            </a:r>
            <a:r>
              <a:rPr lang="ru-RU" sz="2200" dirty="0"/>
              <a:t>Отбор новостей по упоминанию компании в заголовке</a:t>
            </a:r>
            <a:endParaRPr lang="en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69E9A-9EEF-9C47-B545-24F8B41EA21C}"/>
              </a:ext>
            </a:extLst>
          </p:cNvPr>
          <p:cNvSpPr txBox="1"/>
          <p:nvPr/>
        </p:nvSpPr>
        <p:spPr>
          <a:xfrm>
            <a:off x="731296" y="3480949"/>
            <a:ext cx="3789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200" dirty="0"/>
              <a:t>2. </a:t>
            </a:r>
            <a:r>
              <a:rPr lang="ru-RU" sz="2200" dirty="0" err="1"/>
              <a:t>Детекция</a:t>
            </a:r>
            <a:r>
              <a:rPr lang="ru-RU" sz="2200" dirty="0"/>
              <a:t> тональности новости</a:t>
            </a:r>
            <a:r>
              <a:rPr lang="en-RU" sz="2200" dirty="0"/>
              <a:t> </a:t>
            </a:r>
            <a:r>
              <a:rPr lang="ru-RU" sz="2200" dirty="0"/>
              <a:t>(</a:t>
            </a:r>
            <a:r>
              <a:rPr lang="en-RU" sz="2200" dirty="0"/>
              <a:t>RoBERTa</a:t>
            </a:r>
            <a:r>
              <a:rPr lang="ru-RU" sz="2200" dirty="0"/>
              <a:t>)</a:t>
            </a:r>
            <a:endParaRPr lang="en-RU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C0BED-E8FF-BA48-B994-1C258E38752F}"/>
              </a:ext>
            </a:extLst>
          </p:cNvPr>
          <p:cNvSpPr txBox="1"/>
          <p:nvPr/>
        </p:nvSpPr>
        <p:spPr>
          <a:xfrm>
            <a:off x="5268359" y="3680920"/>
            <a:ext cx="258529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POSITIVE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(0.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9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9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31196-1742-4D44-9CF5-153C46583C0B}"/>
              </a:ext>
            </a:extLst>
          </p:cNvPr>
          <p:cNvSpPr txBox="1"/>
          <p:nvPr/>
        </p:nvSpPr>
        <p:spPr>
          <a:xfrm>
            <a:off x="731296" y="5197876"/>
            <a:ext cx="3789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3</a:t>
            </a:r>
            <a:r>
              <a:rPr lang="en-RU" sz="2200" dirty="0"/>
              <a:t>. </a:t>
            </a:r>
            <a:r>
              <a:rPr lang="ru-RU" sz="2200" dirty="0"/>
              <a:t>Агрегация тональности по дням</a:t>
            </a:r>
            <a:endParaRPr lang="en-RU" sz="2200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BDDEB39-1E33-9941-8466-410A05E43372}"/>
              </a:ext>
            </a:extLst>
          </p:cNvPr>
          <p:cNvSpPr/>
          <p:nvPr/>
        </p:nvSpPr>
        <p:spPr>
          <a:xfrm>
            <a:off x="1461325" y="2926537"/>
            <a:ext cx="1068779" cy="34834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873A800-10EE-F949-8030-09FAA08BA75C}"/>
              </a:ext>
            </a:extLst>
          </p:cNvPr>
          <p:cNvSpPr/>
          <p:nvPr/>
        </p:nvSpPr>
        <p:spPr>
          <a:xfrm>
            <a:off x="1461325" y="4545107"/>
            <a:ext cx="1068779" cy="34834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8FCFED-3313-7444-892D-B608B1B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82" y="4837526"/>
            <a:ext cx="3218417" cy="18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6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ime Series Forecasts using Facebook&amp;#39;s Prophet">
            <a:extLst>
              <a:ext uri="{FF2B5EF4-FFF2-40B4-BE49-F238E27FC236}">
                <a16:creationId xmlns:a16="http://schemas.microsoft.com/office/drawing/2014/main" id="{6DCF5005-1D7D-DA4B-8CB6-1D05FF86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502" y="1705730"/>
            <a:ext cx="1950466" cy="5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RIMA (Seasonal Autoregressive Integrated Moving Average Model)">
            <a:extLst>
              <a:ext uri="{FF2B5EF4-FFF2-40B4-BE49-F238E27FC236}">
                <a16:creationId xmlns:a16="http://schemas.microsoft.com/office/drawing/2014/main" id="{BF0A732E-79CC-7641-BB5A-697070DC6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8247" y="1741950"/>
            <a:ext cx="1374005" cy="6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43D4CD-9B4D-3241-A4C8-F1BDD4B5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96"/>
            <a:ext cx="10515600" cy="922845"/>
          </a:xfrm>
        </p:spPr>
        <p:txBody>
          <a:bodyPr>
            <a:noAutofit/>
          </a:bodyPr>
          <a:lstStyle/>
          <a:p>
            <a:r>
              <a:rPr lang="ru-RU" sz="3600" dirty="0"/>
              <a:t>Результаты</a:t>
            </a:r>
            <a:r>
              <a:rPr lang="en-US" sz="3600" dirty="0"/>
              <a:t> </a:t>
            </a:r>
            <a:r>
              <a:rPr lang="ru-RU" sz="3600" dirty="0"/>
              <a:t>работы моделей</a:t>
            </a:r>
            <a:endParaRPr lang="en-RU" sz="3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AE6480D-3909-3D4F-8287-D952754AB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175616"/>
              </p:ext>
            </p:extLst>
          </p:nvPr>
        </p:nvGraphicFramePr>
        <p:xfrm>
          <a:off x="1691923" y="3212987"/>
          <a:ext cx="7915993" cy="2656616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4176751">
                  <a:extLst>
                    <a:ext uri="{9D8B030D-6E8A-4147-A177-3AD203B41FA5}">
                      <a16:colId xmlns:a16="http://schemas.microsoft.com/office/drawing/2014/main" val="1544971156"/>
                    </a:ext>
                  </a:extLst>
                </a:gridCol>
                <a:gridCol w="1869621">
                  <a:extLst>
                    <a:ext uri="{9D8B030D-6E8A-4147-A177-3AD203B41FA5}">
                      <a16:colId xmlns:a16="http://schemas.microsoft.com/office/drawing/2014/main" val="3618865271"/>
                    </a:ext>
                  </a:extLst>
                </a:gridCol>
                <a:gridCol w="1869621">
                  <a:extLst>
                    <a:ext uri="{9D8B030D-6E8A-4147-A177-3AD203B41FA5}">
                      <a16:colId xmlns:a16="http://schemas.microsoft.com/office/drawing/2014/main" val="1303716889"/>
                    </a:ext>
                  </a:extLst>
                </a:gridCol>
              </a:tblGrid>
              <a:tr h="664154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</a:rPr>
                        <a:t>Модель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400" u="none" strike="noStrike" dirty="0">
                          <a:effectLst/>
                        </a:rPr>
                        <a:t>5</a:t>
                      </a:r>
                      <a:r>
                        <a:rPr lang="ru-RU" sz="2400" u="none" strike="noStrike" dirty="0">
                          <a:effectLst/>
                        </a:rPr>
                        <a:t> дней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400" u="none" strike="noStrike" dirty="0">
                          <a:effectLst/>
                        </a:rPr>
                        <a:t>20</a:t>
                      </a:r>
                      <a:r>
                        <a:rPr lang="ru-RU" sz="2400" u="none" strike="noStrike" dirty="0">
                          <a:effectLst/>
                        </a:rPr>
                        <a:t> дней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3008921307"/>
                  </a:ext>
                </a:extLst>
              </a:tr>
              <a:tr h="66415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LSTM (</a:t>
                      </a:r>
                      <a:r>
                        <a:rPr lang="ru-RU" sz="2400" u="none" strike="noStrike" dirty="0">
                          <a:effectLst/>
                        </a:rPr>
                        <a:t>универсальная)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.0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2.6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3645049574"/>
                  </a:ext>
                </a:extLst>
              </a:tr>
              <a:tr h="66415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LSTM (</a:t>
                      </a:r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по </a:t>
                      </a:r>
                      <a:r>
                        <a:rPr lang="ru-RU" sz="2400" b="1" u="none" strike="noStrike" kern="1200" dirty="0" err="1">
                          <a:solidFill>
                            <a:schemeClr val="lt1"/>
                          </a:solidFill>
                          <a:effectLst/>
                        </a:rPr>
                        <a:t>отд</a:t>
                      </a:r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 акциям)</a:t>
                      </a:r>
                      <a:endParaRPr lang="ru-RU" sz="2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en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ru-R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2661535722"/>
                  </a:ext>
                </a:extLst>
              </a:tr>
              <a:tr h="664154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CNN + LSTM</a:t>
                      </a:r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GB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по </a:t>
                      </a:r>
                      <a:r>
                        <a:rPr lang="ru-RU" sz="2400" b="1" u="none" strike="noStrike" kern="1200" dirty="0" err="1">
                          <a:solidFill>
                            <a:schemeClr val="lt1"/>
                          </a:solidFill>
                          <a:effectLst/>
                        </a:rPr>
                        <a:t>отд</a:t>
                      </a:r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</a:rPr>
                        <a:t> акциям)</a:t>
                      </a:r>
                      <a:endParaRPr lang="en-GB" sz="2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108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108000" marR="9525" marT="9525" marB="0" anchor="ctr"/>
                </a:tc>
                <a:extLst>
                  <a:ext uri="{0D108BD9-81ED-4DB2-BD59-A6C34878D82A}">
                    <a16:rowId xmlns:a16="http://schemas.microsoft.com/office/drawing/2014/main" val="195615276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0195EC-84B7-9E4C-9754-622A82A0C0A7}"/>
              </a:ext>
            </a:extLst>
          </p:cNvPr>
          <p:cNvSpPr txBox="1"/>
          <p:nvPr/>
        </p:nvSpPr>
        <p:spPr>
          <a:xfrm>
            <a:off x="6571175" y="6334538"/>
            <a:ext cx="224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Метрика - </a:t>
            </a:r>
            <a:r>
              <a:rPr lang="en-RU" i="1" dirty="0"/>
              <a:t>RMSE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7C1A25-9A76-1140-8085-D8733A969CFB}"/>
              </a:ext>
            </a:extLst>
          </p:cNvPr>
          <p:cNvCxnSpPr/>
          <p:nvPr/>
        </p:nvCxnSpPr>
        <p:spPr>
          <a:xfrm flipV="1">
            <a:off x="3787145" y="1653404"/>
            <a:ext cx="3740064" cy="6705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99AD87-B7EE-254B-A3FB-EDF17B7F7C1C}"/>
              </a:ext>
            </a:extLst>
          </p:cNvPr>
          <p:cNvCxnSpPr>
            <a:cxnSpLocks/>
          </p:cNvCxnSpPr>
          <p:nvPr/>
        </p:nvCxnSpPr>
        <p:spPr>
          <a:xfrm>
            <a:off x="3779888" y="1646146"/>
            <a:ext cx="3740064" cy="6705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F72DAB-4F89-0448-9696-92A1EFF8DED4}"/>
              </a:ext>
            </a:extLst>
          </p:cNvPr>
          <p:cNvSpPr txBox="1"/>
          <p:nvPr/>
        </p:nvSpPr>
        <p:spPr>
          <a:xfrm>
            <a:off x="4331321" y="1218861"/>
            <a:ext cx="238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Плохие результаты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085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5043-C68D-4240-8181-AE8538D7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pic>
        <p:nvPicPr>
          <p:cNvPr id="5" name="Picture 12" descr="Getting started with PyTorch. Deep Learning and Artificial… | by Navaneeth  Dinesh | Medium">
            <a:extLst>
              <a:ext uri="{FF2B5EF4-FFF2-40B4-BE49-F238E27FC236}">
                <a16:creationId xmlns:a16="http://schemas.microsoft.com/office/drawing/2014/main" id="{1AEDECBF-6FF7-6B42-98ED-15FA92FB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5588" y="4371227"/>
            <a:ext cx="1618374" cy="10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Pandas DataFrame (Python): 10 useful tricks | by Maurizio Sluijmers | Level  Up Coding">
            <a:extLst>
              <a:ext uri="{FF2B5EF4-FFF2-40B4-BE49-F238E27FC236}">
                <a16:creationId xmlns:a16="http://schemas.microsoft.com/office/drawing/2014/main" id="{81763F3A-F8C4-1C4F-B1BC-0C2325FDB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572" y="3347129"/>
            <a:ext cx="2600420" cy="102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umPy - Wikipedia">
            <a:extLst>
              <a:ext uri="{FF2B5EF4-FFF2-40B4-BE49-F238E27FC236}">
                <a16:creationId xmlns:a16="http://schemas.microsoft.com/office/drawing/2014/main" id="{EB13903C-269E-7443-94C4-047F8E120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247" y="4721329"/>
            <a:ext cx="2708635" cy="12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75B62-21C9-2A4A-9752-53BCA752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494" y="2331302"/>
            <a:ext cx="2992612" cy="8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73E0C1E-1B55-1E40-B1A2-8A089100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0452" y="2353052"/>
            <a:ext cx="2043994" cy="7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Welcome to aiogram&amp;#39;s documentation! — aiogram 2.17.1 documentation">
            <a:extLst>
              <a:ext uri="{FF2B5EF4-FFF2-40B4-BE49-F238E27FC236}">
                <a16:creationId xmlns:a16="http://schemas.microsoft.com/office/drawing/2014/main" id="{98CEF50E-8A57-774B-BD52-2F8F989B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6987" y="3060464"/>
            <a:ext cx="1617097" cy="161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tplotlib: Quick and pretty (enough) to get you started.">
            <a:extLst>
              <a:ext uri="{FF2B5EF4-FFF2-40B4-BE49-F238E27FC236}">
                <a16:creationId xmlns:a16="http://schemas.microsoft.com/office/drawing/2014/main" id="{FFE24AA9-5A9D-C14E-9F16-A2B01176D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3970" y="3392115"/>
            <a:ext cx="2201618" cy="5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8CD051-A485-2C4D-BAE8-900787DC921E}"/>
              </a:ext>
            </a:extLst>
          </p:cNvPr>
          <p:cNvSpPr txBox="1">
            <a:spLocks/>
          </p:cNvSpPr>
          <p:nvPr/>
        </p:nvSpPr>
        <p:spPr>
          <a:xfrm>
            <a:off x="838200" y="352243"/>
            <a:ext cx="10515600" cy="922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Что дальше</a:t>
            </a:r>
            <a:endParaRPr lang="en-RU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C0C41-6B03-3E40-9718-943C1249A742}"/>
              </a:ext>
            </a:extLst>
          </p:cNvPr>
          <p:cNvSpPr txBox="1"/>
          <p:nvPr/>
        </p:nvSpPr>
        <p:spPr>
          <a:xfrm>
            <a:off x="838200" y="1659285"/>
            <a:ext cx="86231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/>
              <a:t>1</a:t>
            </a:r>
            <a:r>
              <a:rPr lang="en-US" sz="2800" dirty="0"/>
              <a:t>.</a:t>
            </a:r>
            <a:r>
              <a:rPr lang="ru-RU" sz="2800" dirty="0"/>
              <a:t> Прогнозирование резких скачков цен</a:t>
            </a:r>
          </a:p>
          <a:p>
            <a:pPr>
              <a:lnSpc>
                <a:spcPct val="150000"/>
              </a:lnSpc>
            </a:pPr>
            <a:r>
              <a:rPr lang="ru-RU" sz="2800" dirty="0"/>
              <a:t>2</a:t>
            </a:r>
            <a:r>
              <a:rPr lang="en-US" sz="2800" dirty="0"/>
              <a:t>.</a:t>
            </a:r>
            <a:r>
              <a:rPr lang="ru-RU" sz="2800" dirty="0"/>
              <a:t> </a:t>
            </a:r>
            <a:r>
              <a:rPr lang="ru-RU" sz="2800" dirty="0" err="1"/>
              <a:t>Детекция</a:t>
            </a:r>
            <a:r>
              <a:rPr lang="ru-RU" sz="2800" dirty="0"/>
              <a:t> паттернов движения цен (тех анализ)</a:t>
            </a:r>
          </a:p>
          <a:p>
            <a:pPr>
              <a:lnSpc>
                <a:spcPct val="150000"/>
              </a:lnSpc>
            </a:pPr>
            <a:r>
              <a:rPr lang="ru-RU" sz="2800" dirty="0"/>
              <a:t>3</a:t>
            </a:r>
            <a:r>
              <a:rPr lang="en-US" sz="2800" dirty="0"/>
              <a:t>.</a:t>
            </a:r>
            <a:r>
              <a:rPr lang="ru-RU" sz="2800" dirty="0"/>
              <a:t> </a:t>
            </a:r>
            <a:r>
              <a:rPr lang="en-US" sz="2800" dirty="0"/>
              <a:t>Live </a:t>
            </a:r>
            <a:r>
              <a:rPr lang="ru-RU" sz="2800" dirty="0"/>
              <a:t>прогнозирование</a:t>
            </a:r>
          </a:p>
          <a:p>
            <a:pPr>
              <a:lnSpc>
                <a:spcPct val="150000"/>
              </a:lnSpc>
            </a:pPr>
            <a:r>
              <a:rPr lang="ru-RU" sz="2800" dirty="0"/>
              <a:t>4. Добавить в</a:t>
            </a:r>
            <a:r>
              <a:rPr lang="en-US" sz="2800" dirty="0"/>
              <a:t> </a:t>
            </a:r>
            <a:r>
              <a:rPr lang="ru-RU" sz="2800" dirty="0"/>
              <a:t>параметры модели: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social media 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цены и новости всего рынка и конкурентах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4954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931C-8A30-454C-911F-D87FD2E91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8298A-AF25-0B4D-B4A6-9C2F71766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949" y="1673587"/>
            <a:ext cx="3908131" cy="403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55B4E-F673-9A4E-8EDF-80EF586A2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1868" y="1673587"/>
            <a:ext cx="3572143" cy="403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46D7F-8272-9D4E-A736-01D2050351F9}"/>
              </a:ext>
            </a:extLst>
          </p:cNvPr>
          <p:cNvSpPr txBox="1"/>
          <p:nvPr/>
        </p:nvSpPr>
        <p:spPr>
          <a:xfrm>
            <a:off x="1942819" y="5872670"/>
            <a:ext cx="2143697" cy="69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Алим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tg</a:t>
            </a:r>
            <a:r>
              <a:rPr lang="en-US" dirty="0"/>
              <a:t>: </a:t>
            </a:r>
            <a:r>
              <a:rPr lang="en-GB" dirty="0"/>
              <a:t>@AAA_1221</a:t>
            </a:r>
            <a:r>
              <a:rPr lang="ru-RU" dirty="0"/>
              <a:t>)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78840-3D6E-8C49-9DE0-59AB1F327236}"/>
              </a:ext>
            </a:extLst>
          </p:cNvPr>
          <p:cNvSpPr txBox="1"/>
          <p:nvPr/>
        </p:nvSpPr>
        <p:spPr>
          <a:xfrm>
            <a:off x="7307857" y="5854970"/>
            <a:ext cx="214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Саш</a:t>
            </a:r>
            <a:r>
              <a:rPr lang="ru-RU" dirty="0"/>
              <a:t>а</a:t>
            </a:r>
          </a:p>
          <a:p>
            <a:pPr algn="ctr"/>
            <a:r>
              <a:rPr lang="ru-RU" dirty="0"/>
              <a:t>(</a:t>
            </a:r>
            <a:r>
              <a:rPr lang="en-US" dirty="0" err="1"/>
              <a:t>tg</a:t>
            </a:r>
            <a:r>
              <a:rPr lang="en-US" dirty="0"/>
              <a:t>: </a:t>
            </a:r>
            <a:r>
              <a:rPr lang="en-GB" dirty="0"/>
              <a:t>@</a:t>
            </a:r>
            <a:r>
              <a:rPr lang="en-GB" dirty="0" err="1"/>
              <a:t>alex_badin</a:t>
            </a:r>
            <a:r>
              <a:rPr lang="ru-RU" dirty="0"/>
              <a:t>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6848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{455AF115-6653-D444-9530-31609A63410E}tf10001069</Template>
  <TotalTime>4245</TotalTime>
  <Words>308</Words>
  <Application>Microsoft Macintosh PowerPoint</Application>
  <PresentationFormat>Widescreen</PresentationFormat>
  <Paragraphs>61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Verdana</vt:lpstr>
      <vt:lpstr>Office Theme</vt:lpstr>
      <vt:lpstr>STradAI</vt:lpstr>
      <vt:lpstr>Задача проекта</vt:lpstr>
      <vt:lpstr>Как это работает</vt:lpstr>
      <vt:lpstr>Как обрабатываются новости</vt:lpstr>
      <vt:lpstr>Результаты работы моделей</vt:lpstr>
      <vt:lpstr>Стек технологий</vt:lpstr>
      <vt:lpstr>PowerPoint Presentation</vt:lpstr>
      <vt:lpstr>Команда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STradAI</dc:title>
  <dc:subject/>
  <dc:creator>Microsoft Office User</dc:creator>
  <cp:keywords/>
  <dc:description/>
  <cp:lastModifiedBy>Microsoft Office User</cp:lastModifiedBy>
  <cp:revision>65</cp:revision>
  <dcterms:created xsi:type="dcterms:W3CDTF">2022-01-18T10:54:55Z</dcterms:created>
  <dcterms:modified xsi:type="dcterms:W3CDTF">2022-03-05T07:05:40Z</dcterms:modified>
  <cp:category/>
</cp:coreProperties>
</file>